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CD3E2-CBC2-4FC4-B2FE-4773B716C8AC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1DB19-B877-4760-9F0E-8D36E7368E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66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b="1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80ADD2-3F70-4E82-94F4-423B8A5DEE2D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8A429C-CA6E-4173-8450-8B9514700E94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8FAD39-5F4F-4B99-B740-F1096FC23D36}" type="slidenum">
              <a:rPr lang="nl-NL" smtClean="0"/>
              <a:pPr eaLnBrk="1" hangingPunct="1"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8805DF-B90B-4EDD-8EDC-83C9A832FA14}" type="slidenum">
              <a:rPr lang="nl-NL" smtClean="0"/>
              <a:pPr eaLnBrk="1" hangingPunct="1"/>
              <a:t>12</a:t>
            </a:fld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AACB3-3642-49DC-9ACB-D4B3C55DC46F}" type="slidenum">
              <a:rPr lang="nl-NL" smtClean="0"/>
              <a:pPr eaLnBrk="1" hangingPunct="1"/>
              <a:t>13</a:t>
            </a:fld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E1BA6E-348E-4C7F-9FCE-10C365983842}" type="slidenum">
              <a:rPr lang="nl-NL" smtClean="0"/>
              <a:pPr eaLnBrk="1" hangingPunct="1"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7F07F5-51B8-4106-874E-7F0DD0568101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dirty="0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9FEB98-11F6-4F75-AA19-CD49AB013BE6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CBADC-8834-4B8C-AC98-FC3DC0190CB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9A89F6-329F-4DEF-940D-7526E8FA99BC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6E290F-7CA4-4523-9A60-C557EC072FD0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0BC175-A958-4A8C-BF8A-89AFAD79BB82}" type="slidenum">
              <a:rPr lang="nl-NL" smtClean="0"/>
              <a:pPr eaLnBrk="1" hangingPunct="1"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7E4B6-4342-458A-ADCE-A7508ACA9DAD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0FA0A-9F67-4611-962E-64FAD9F61F51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27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19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20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18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89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38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02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1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33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7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87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62BF-81F5-4288-8C6A-FD060E508E5D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8A9E-DD85-4903-8640-B42DAEB91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11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96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Hoofdstuk 1</a:t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>Grammatica woordsoorten</a:t>
            </a:r>
            <a:br>
              <a:rPr lang="nl-NL" sz="3600" b="1" dirty="0" smtClean="0">
                <a:latin typeface="Calibri" pitchFamily="34" charset="0"/>
              </a:rPr>
            </a:br>
            <a:endParaRPr lang="nl-NL" sz="3600" b="1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Woordsoorten op een rij</a:t>
            </a:r>
          </a:p>
        </p:txBody>
      </p:sp>
    </p:spTree>
    <p:extLst>
      <p:ext uri="{BB962C8B-B14F-4D97-AF65-F5344CB8AC3E}">
        <p14:creationId xmlns:p14="http://schemas.microsoft.com/office/powerpoint/2010/main" val="32735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vragend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7624"/>
            <a:ext cx="86106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Wanneer een </a:t>
            </a:r>
            <a:r>
              <a:rPr lang="nl-NL" sz="2400" dirty="0" err="1" smtClean="0">
                <a:latin typeface="Calibri" pitchFamily="34" charset="0"/>
              </a:rPr>
              <a:t>vr.vnw</a:t>
            </a:r>
            <a:r>
              <a:rPr lang="nl-NL" sz="2400" dirty="0" smtClean="0">
                <a:latin typeface="Calibri" pitchFamily="34" charset="0"/>
              </a:rPr>
              <a:t> midden in een zin staat, kun je er een vraag van maken waarin het vragend voornaamwoord vooraan komt te staan.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 	Voorbeeld: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</a:rPr>
              <a:t>Weet jij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wie</a:t>
            </a:r>
            <a:r>
              <a:rPr lang="nl-NL" sz="2400" i="1" dirty="0" smtClean="0">
                <a:latin typeface="Calibri" pitchFamily="34" charset="0"/>
              </a:rPr>
              <a:t> er morgen moeten voetballen?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Wie </a:t>
            </a:r>
            <a:r>
              <a:rPr lang="nl-NL" sz="2400" i="1" dirty="0" smtClean="0">
                <a:latin typeface="Calibri" pitchFamily="34" charset="0"/>
              </a:rPr>
              <a:t>moeten er morgen voetballen, weet jij dat?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nl-NL" sz="2400" dirty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</a:t>
            </a:r>
            <a:r>
              <a:rPr lang="nl-NL" sz="2400" i="1" dirty="0" smtClean="0">
                <a:latin typeface="Calibri" pitchFamily="34" charset="0"/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Welk woord hoort niet in het rijtje thuis?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05000"/>
            <a:ext cx="8610600" cy="52578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>
                <a:latin typeface="Calibri" pitchFamily="34" charset="0"/>
              </a:rPr>
              <a:t>a</a:t>
            </a:r>
            <a:r>
              <a:rPr lang="nl-NL" sz="2400" dirty="0" smtClean="0">
                <a:latin typeface="Calibri" pitchFamily="34" charset="0"/>
              </a:rPr>
              <a:t>fkijken – dacht – werkt – zingen – zanger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bruin – het – grote – mooi – wollen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>
                <a:latin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</a:rPr>
              <a:t>at – dergelijke – dit – wie – zulke </a:t>
            </a:r>
          </a:p>
          <a:p>
            <a:pPr marL="0" indent="0" eaLnBrk="1" hangingPunct="1"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dirty="0" smtClean="0">
                <a:latin typeface="Calibri" pitchFamily="34" charset="0"/>
              </a:rPr>
              <a:t>4.   gegeten – geweld – luiers – outfitje – Sander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609600" y="4953000"/>
            <a:ext cx="135255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876800" y="2254250"/>
            <a:ext cx="1295400" cy="64135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1676400" y="3221038"/>
            <a:ext cx="647503" cy="5127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9" name="Tekstvak 4"/>
          <p:cNvSpPr txBox="1"/>
          <p:nvPr/>
        </p:nvSpPr>
        <p:spPr>
          <a:xfrm>
            <a:off x="539750" y="6477000"/>
            <a:ext cx="80645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endParaRPr lang="nl-NL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3505200" y="4006850"/>
            <a:ext cx="762000" cy="64135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6400800" y="2470150"/>
            <a:ext cx="32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 err="1">
                <a:solidFill>
                  <a:srgbClr val="0070C0"/>
                </a:solidFill>
                <a:latin typeface="+mn-lt"/>
              </a:rPr>
              <a:t>zn</a:t>
            </a:r>
            <a:r>
              <a:rPr lang="nl-NL" dirty="0">
                <a:solidFill>
                  <a:srgbClr val="0070C0"/>
                </a:solidFill>
                <a:latin typeface="+mn-lt"/>
              </a:rPr>
              <a:t>, overige woorden </a:t>
            </a:r>
            <a:endParaRPr lang="nl-NL" dirty="0" smtClean="0">
              <a:solidFill>
                <a:srgbClr val="0070C0"/>
              </a:solidFill>
              <a:latin typeface="+mn-lt"/>
            </a:endParaRPr>
          </a:p>
          <a:p>
            <a:pPr eaLnBrk="1" hangingPunct="1"/>
            <a:r>
              <a:rPr lang="nl-NL" dirty="0" smtClean="0">
                <a:solidFill>
                  <a:srgbClr val="0070C0"/>
                </a:solidFill>
                <a:latin typeface="+mn-lt"/>
              </a:rPr>
              <a:t>zijn </a:t>
            </a:r>
            <a:r>
              <a:rPr lang="nl-NL" dirty="0" err="1">
                <a:solidFill>
                  <a:srgbClr val="0070C0"/>
                </a:solidFill>
                <a:latin typeface="+mn-lt"/>
              </a:rPr>
              <a:t>ww</a:t>
            </a:r>
            <a:endParaRPr lang="nl-N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6400800" y="3225800"/>
            <a:ext cx="32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rgbClr val="0070C0"/>
                </a:solidFill>
                <a:latin typeface="+mn-lt"/>
              </a:rPr>
              <a:t>lw, overige woorden zijn </a:t>
            </a:r>
            <a:endParaRPr lang="nl-NL" dirty="0" smtClean="0">
              <a:solidFill>
                <a:srgbClr val="0070C0"/>
              </a:solidFill>
              <a:latin typeface="+mn-lt"/>
            </a:endParaRPr>
          </a:p>
          <a:p>
            <a:pPr eaLnBrk="1" hangingPunct="1"/>
            <a:r>
              <a:rPr lang="nl-NL" dirty="0" err="1" smtClean="0">
                <a:solidFill>
                  <a:srgbClr val="0070C0"/>
                </a:solidFill>
                <a:latin typeface="+mn-lt"/>
              </a:rPr>
              <a:t>bn</a:t>
            </a:r>
            <a:endParaRPr lang="nl-N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6400800" y="4038600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 err="1">
                <a:solidFill>
                  <a:srgbClr val="0070C0"/>
                </a:solidFill>
                <a:latin typeface="+mn-lt"/>
              </a:rPr>
              <a:t>vr.vnw</a:t>
            </a:r>
            <a:r>
              <a:rPr lang="nl-NL" dirty="0">
                <a:solidFill>
                  <a:srgbClr val="0070C0"/>
                </a:solidFill>
                <a:latin typeface="+mn-lt"/>
              </a:rPr>
              <a:t>, overige woorden </a:t>
            </a:r>
            <a:endParaRPr lang="nl-NL" dirty="0" smtClean="0">
              <a:solidFill>
                <a:srgbClr val="0070C0"/>
              </a:solidFill>
              <a:latin typeface="+mn-lt"/>
            </a:endParaRPr>
          </a:p>
          <a:p>
            <a:pPr eaLnBrk="1" hangingPunct="1"/>
            <a:r>
              <a:rPr lang="nl-NL" dirty="0" smtClean="0">
                <a:solidFill>
                  <a:srgbClr val="0070C0"/>
                </a:solidFill>
                <a:latin typeface="+mn-lt"/>
              </a:rPr>
              <a:t>zijn </a:t>
            </a:r>
            <a:r>
              <a:rPr lang="nl-NL" dirty="0" err="1">
                <a:solidFill>
                  <a:srgbClr val="0070C0"/>
                </a:solidFill>
                <a:latin typeface="+mn-lt"/>
              </a:rPr>
              <a:t>aanw.vnw</a:t>
            </a:r>
            <a:endParaRPr lang="nl-N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6400800" y="4876800"/>
            <a:ext cx="32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 err="1">
                <a:solidFill>
                  <a:srgbClr val="0070C0"/>
                </a:solidFill>
                <a:latin typeface="+mn-lt"/>
              </a:rPr>
              <a:t>ww</a:t>
            </a:r>
            <a:r>
              <a:rPr lang="nl-NL" dirty="0">
                <a:solidFill>
                  <a:srgbClr val="0070C0"/>
                </a:solidFill>
                <a:latin typeface="+mn-lt"/>
              </a:rPr>
              <a:t>, overige woorden </a:t>
            </a:r>
            <a:endParaRPr lang="nl-NL" dirty="0" smtClean="0">
              <a:solidFill>
                <a:srgbClr val="0070C0"/>
              </a:solidFill>
              <a:latin typeface="+mn-lt"/>
            </a:endParaRPr>
          </a:p>
          <a:p>
            <a:pPr eaLnBrk="1" hangingPunct="1"/>
            <a:r>
              <a:rPr lang="nl-NL" dirty="0" smtClean="0">
                <a:solidFill>
                  <a:srgbClr val="0070C0"/>
                </a:solidFill>
                <a:latin typeface="+mn-lt"/>
              </a:rPr>
              <a:t>zijn </a:t>
            </a:r>
            <a:r>
              <a:rPr lang="nl-NL" dirty="0" err="1">
                <a:solidFill>
                  <a:srgbClr val="0070C0"/>
                </a:solidFill>
                <a:latin typeface="+mn-lt"/>
              </a:rPr>
              <a:t>zn</a:t>
            </a:r>
            <a:endParaRPr lang="nl-NL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03988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2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‘vanavond’?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bn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ww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/>
          </a:p>
          <a:p>
            <a:pPr marL="400050" lvl="1" indent="0" eaLnBrk="1" hangingPunct="1">
              <a:buFontTx/>
              <a:buNone/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886200" y="4110335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</a:t>
            </a:r>
            <a:r>
              <a:rPr lang="nl-NL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zn</a:t>
            </a:r>
            <a:endParaRPr lang="nl-NL" sz="2400" b="1" dirty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‘plastic’?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anw.vnw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bn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/>
          </a:p>
          <a:p>
            <a:pPr marL="400050" lvl="1" indent="0" eaLnBrk="1" hangingPunct="1">
              <a:buFontTx/>
              <a:buNone/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810000" y="3657600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</a:t>
            </a:r>
            <a:r>
              <a:rPr lang="nl-NL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bn</a:t>
            </a:r>
            <a:endParaRPr lang="nl-NL" sz="2400" b="1" dirty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8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Kies het juiste antwoord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Tot welke woordsoort hoort ‘wat’?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anw.vnw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lw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r>
              <a:rPr lang="nl-NL" sz="24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r.vnw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 eaLnBrk="1" hangingPunct="1">
              <a:buFontTx/>
              <a:buAutoNum type="alphaUcPeriod"/>
              <a:defRPr/>
            </a:pPr>
            <a:endParaRPr lang="nl-NL" sz="2400" dirty="0"/>
          </a:p>
          <a:p>
            <a:pPr marL="400050" lvl="1" indent="0" eaLnBrk="1" hangingPunct="1">
              <a:buFontTx/>
              <a:buNone/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352800" y="4110335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</a:t>
            </a:r>
            <a:r>
              <a:rPr lang="nl-NL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vr.vnw</a:t>
            </a:r>
            <a:endParaRPr lang="nl-NL" sz="2400" b="1" dirty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9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86106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  <a:cs typeface="Calibri" pitchFamily="34" charset="0"/>
              </a:rPr>
              <a:t>Een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zelfstandig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naamwoord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 is een woord voor een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mens: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dieven, opticien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dier: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flamingo, zebra</a:t>
            </a:r>
            <a:endParaRPr lang="nl-NL" sz="2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plant: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cactus, hyacint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ding: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hoestdrank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stoelpoot</a:t>
            </a:r>
            <a:endParaRPr lang="nl-NL" sz="2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059632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Een naam is ook een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zelfstandig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latin typeface="Calibri" pitchFamily="34" charset="0"/>
                <a:cs typeface="Calibri" pitchFamily="34" charset="0"/>
              </a:rPr>
              <a:t>naamwoord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nl-NL" sz="2400" dirty="0" err="1" smtClean="0">
                <a:latin typeface="Calibri" pitchFamily="34" charset="0"/>
                <a:cs typeface="Calibri" pitchFamily="34" charset="0"/>
              </a:rPr>
              <a:t>zn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):</a:t>
            </a:r>
          </a:p>
          <a:p>
            <a:pPr marL="0" indent="0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voor- en achternaam: 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Assepoester, Jody, Van Beek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dierennaam: 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Bello, Pluisje,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Snoopy</a:t>
            </a:r>
            <a:endParaRPr lang="nl-NL" sz="2400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merknaam: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Pepsi, Samsung,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Whiskas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aardrijkskundige naam: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Aruba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Overijssel, De Schelde</a:t>
            </a:r>
          </a:p>
          <a:p>
            <a:pPr marL="0" indent="0"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voor een gebouw, vereniging of winkel: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Duinrell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snackbar Frituur,    </a:t>
            </a:r>
            <a:b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volleybalvereniging 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Deto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‘86 </a:t>
            </a:r>
          </a:p>
          <a:p>
            <a:pPr marL="0" indent="0"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zelfstandig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7624"/>
            <a:ext cx="88773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Zo vind je een zelfstandig naamwoord: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Je kunt er een lidwoord voor zetten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(de sleutel)</a:t>
            </a:r>
            <a:r>
              <a:rPr lang="nl-NL" sz="2400" i="1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kunt er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meestal een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verkleinwoord van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maken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(het sleuteltje)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kunt er meestal meervoud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enkelvoud van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maken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(de sleutels)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b="1" i="1" dirty="0">
              <a:solidFill>
                <a:srgbClr val="00FF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lidwoord?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050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Er zijn drie </a:t>
            </a:r>
            <a:r>
              <a:rPr lang="nl-NL" sz="2400" b="1" dirty="0" smtClean="0">
                <a:latin typeface="Calibri" pitchFamily="34" charset="0"/>
              </a:rPr>
              <a:t>lidwoorden</a:t>
            </a:r>
            <a:r>
              <a:rPr lang="nl-NL" sz="2400" dirty="0" smtClean="0">
                <a:latin typeface="Calibri" pitchFamily="34" charset="0"/>
              </a:rPr>
              <a:t> (lw):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	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de </a:t>
            </a:r>
            <a:endParaRPr lang="nl-NL" sz="2400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	het </a:t>
            </a:r>
            <a:endParaRPr lang="nl-NL" sz="2400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	een</a:t>
            </a:r>
            <a:r>
              <a:rPr lang="nl-NL" sz="2400" dirty="0" smtClean="0">
                <a:latin typeface="Calibri" pitchFamily="34" charset="0"/>
              </a:rPr>
              <a:t> </a:t>
            </a: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b="1" dirty="0" smtClean="0">
                <a:latin typeface="Calibri" pitchFamily="34" charset="0"/>
              </a:rPr>
              <a:t>lw</a:t>
            </a:r>
            <a:r>
              <a:rPr lang="nl-NL" sz="2400" dirty="0" smtClean="0">
                <a:latin typeface="Calibri" pitchFamily="34" charset="0"/>
              </a:rPr>
              <a:t> hoort </a:t>
            </a:r>
            <a:r>
              <a:rPr lang="nl-NL" sz="2400" dirty="0">
                <a:latin typeface="Calibri" pitchFamily="34" charset="0"/>
              </a:rPr>
              <a:t>altijd bij een </a:t>
            </a:r>
            <a:r>
              <a:rPr lang="nl-NL" sz="2400" b="1" dirty="0" err="1" smtClean="0">
                <a:latin typeface="Calibri" pitchFamily="34" charset="0"/>
              </a:rPr>
              <a:t>zn</a:t>
            </a: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  <a:sym typeface="Wingdings" pitchFamily="2" charset="2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een 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sleutel,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de 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sleutels,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het</a:t>
            </a:r>
            <a:r>
              <a:rPr lang="nl-NL" sz="2400" i="1" dirty="0" smtClean="0">
                <a:latin typeface="Calibri" pitchFamily="34" charset="0"/>
                <a:sym typeface="Wingdings" pitchFamily="2" charset="2"/>
              </a:rPr>
              <a:t> sleuteltje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pic>
        <p:nvPicPr>
          <p:cNvPr id="6149" name="Picture 2" descr="C:\Users\Bur\Desktop\Noordhoff\ICT\Afbeeldingen\OS061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1676400"/>
            <a:ext cx="27654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5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werkwoord?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21336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80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</a:t>
            </a:r>
            <a:r>
              <a:rPr lang="nl-NL" sz="9600" b="1" dirty="0">
                <a:latin typeface="Calibri" pitchFamily="34" charset="0"/>
              </a:rPr>
              <a:t>werkwoord</a:t>
            </a:r>
            <a:r>
              <a:rPr lang="nl-NL" sz="9600" dirty="0">
                <a:latin typeface="Calibri" pitchFamily="34" charset="0"/>
              </a:rPr>
              <a:t> (</a:t>
            </a:r>
            <a:r>
              <a:rPr lang="nl-NL" sz="9600" dirty="0" err="1">
                <a:latin typeface="Calibri" pitchFamily="34" charset="0"/>
              </a:rPr>
              <a:t>ww</a:t>
            </a:r>
            <a:r>
              <a:rPr lang="nl-NL" sz="9600" dirty="0">
                <a:latin typeface="Calibri" pitchFamily="34" charset="0"/>
              </a:rPr>
              <a:t>) zegt wat iets of iemand doet of </a:t>
            </a:r>
            <a:r>
              <a:rPr lang="nl-NL" sz="9600" dirty="0" smtClean="0">
                <a:latin typeface="Calibri" pitchFamily="34" charset="0"/>
              </a:rPr>
              <a:t>overkomt: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i="1" dirty="0" smtClean="0">
                <a:latin typeface="Calibri" pitchFamily="34" charset="0"/>
              </a:rPr>
              <a:t>melden</a:t>
            </a:r>
            <a:r>
              <a:rPr lang="nl-NL" sz="9600" i="1" dirty="0">
                <a:latin typeface="Calibri" pitchFamily="34" charset="0"/>
              </a:rPr>
              <a:t>	</a:t>
            </a:r>
            <a:r>
              <a:rPr lang="nl-NL" sz="9600" i="1" dirty="0">
                <a:latin typeface="Calibri" pitchFamily="34" charset="0"/>
                <a:sym typeface="Wingdings" pitchFamily="2" charset="2"/>
              </a:rPr>
              <a:t> 	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Mijn vader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meldde</a:t>
            </a:r>
            <a:r>
              <a:rPr lang="nl-NL" sz="9600" i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me bij de receptioniste  				ziek. </a:t>
            </a:r>
            <a:endParaRPr lang="nl-NL" sz="5600" i="1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5600" i="1" dirty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i="1" dirty="0" smtClean="0">
                <a:latin typeface="Calibri" pitchFamily="34" charset="0"/>
              </a:rPr>
              <a:t>omhakken	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	De buren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hakken 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de oude kastanjeboom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om</a:t>
            </a:r>
            <a:r>
              <a:rPr lang="nl-NL" sz="5600" i="1" dirty="0" smtClean="0">
                <a:latin typeface="Calibri" pitchFamily="34" charset="0"/>
                <a:sym typeface="Wingdings" pitchFamily="2" charset="2"/>
              </a:rPr>
              <a:t>. </a:t>
            </a:r>
          </a:p>
          <a:p>
            <a:pPr marL="0" indent="0">
              <a:buFontTx/>
              <a:buNone/>
              <a:defRPr/>
            </a:pPr>
            <a:r>
              <a:rPr lang="nl-NL" sz="5600" i="1" dirty="0" smtClean="0">
                <a:latin typeface="Calibri" pitchFamily="34" charset="0"/>
              </a:rPr>
              <a:t/>
            </a:r>
            <a:br>
              <a:rPr lang="nl-NL" sz="5600" i="1" dirty="0" smtClean="0">
                <a:latin typeface="Calibri" pitchFamily="34" charset="0"/>
              </a:rPr>
            </a:br>
            <a:endParaRPr lang="nl-NL" sz="5600" i="1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Er </a:t>
            </a:r>
            <a:r>
              <a:rPr lang="nl-NL" sz="9600" dirty="0">
                <a:latin typeface="Calibri" pitchFamily="34" charset="0"/>
              </a:rPr>
              <a:t>zijn ook werkwoorden met een vagere betekenis, zoals </a:t>
            </a:r>
            <a:r>
              <a:rPr lang="nl-NL" sz="9600" i="1" dirty="0">
                <a:latin typeface="Calibri" pitchFamily="34" charset="0"/>
              </a:rPr>
              <a:t>kunnen, worden </a:t>
            </a:r>
            <a:r>
              <a:rPr lang="nl-NL" sz="9600" dirty="0">
                <a:latin typeface="Calibri" pitchFamily="34" charset="0"/>
              </a:rPr>
              <a:t>en</a:t>
            </a:r>
            <a:r>
              <a:rPr lang="nl-NL" sz="9600" i="1" dirty="0">
                <a:latin typeface="Calibri" pitchFamily="34" charset="0"/>
              </a:rPr>
              <a:t> zijn</a:t>
            </a:r>
            <a:r>
              <a:rPr lang="nl-NL" sz="9600" i="1" dirty="0" smtClean="0">
                <a:latin typeface="Calibri" pitchFamily="34" charset="0"/>
              </a:rPr>
              <a:t>.</a:t>
            </a:r>
            <a:endParaRPr lang="nl-NL" sz="5600" i="1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5600" i="1" dirty="0"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nl-NL" sz="9600" i="1" dirty="0" smtClean="0">
                <a:latin typeface="Calibri" pitchFamily="34" charset="0"/>
              </a:rPr>
              <a:t>zijn		</a:t>
            </a:r>
            <a:r>
              <a:rPr lang="nl-NL" sz="9600" i="1" dirty="0" smtClean="0">
                <a:latin typeface="Calibri" pitchFamily="34" charset="0"/>
                <a:sym typeface="Wingdings" pitchFamily="2" charset="2"/>
              </a:rPr>
              <a:t>	</a:t>
            </a:r>
            <a:r>
              <a:rPr lang="nl-NL" sz="9600" i="1" dirty="0" smtClean="0">
                <a:latin typeface="Calibri" pitchFamily="34" charset="0"/>
              </a:rPr>
              <a:t>Iris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is</a:t>
            </a:r>
            <a:r>
              <a:rPr lang="nl-NL" sz="9600" i="1" dirty="0" smtClean="0">
                <a:latin typeface="Calibri" pitchFamily="34" charset="0"/>
              </a:rPr>
              <a:t> morgen jarig. </a:t>
            </a:r>
          </a:p>
          <a:p>
            <a:pPr marL="0" indent="0">
              <a:buFontTx/>
              <a:buNone/>
              <a:defRPr/>
            </a:pPr>
            <a:endParaRPr lang="nl-NL" sz="5600" i="1" dirty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Iris doet of overkomt niets. </a:t>
            </a:r>
            <a:endParaRPr lang="nl-NL" sz="9600" dirty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8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8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8000" i="1" dirty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5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bijvoeglijk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059632"/>
            <a:ext cx="8610600" cy="5257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6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6000" dirty="0" smtClean="0">
                <a:latin typeface="Calibri" pitchFamily="34" charset="0"/>
              </a:rPr>
              <a:t>Het geeft een kenmerk of eigenschap van het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60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6000" dirty="0" smtClean="0">
                <a:latin typeface="Calibri" pitchFamily="34" charset="0"/>
              </a:rPr>
              <a:t>Het staat voor óf achter een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60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6000" dirty="0" smtClean="0">
                <a:latin typeface="Calibri" pitchFamily="34" charset="0"/>
              </a:rPr>
              <a:t>Je kunt de trappen van vergelijking toepassen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6000" i="1" dirty="0">
                <a:latin typeface="Calibri" pitchFamily="34" charset="0"/>
              </a:rPr>
              <a:t> </a:t>
            </a:r>
            <a:r>
              <a:rPr lang="nl-NL" sz="6000" i="1" dirty="0" smtClean="0">
                <a:latin typeface="Calibri" pitchFamily="34" charset="0"/>
              </a:rPr>
              <a:t>   (</a:t>
            </a:r>
            <a:r>
              <a:rPr lang="nl-NL" sz="6000" i="1" dirty="0" smtClean="0">
                <a:solidFill>
                  <a:srgbClr val="0070C0"/>
                </a:solidFill>
                <a:latin typeface="Calibri" pitchFamily="34" charset="0"/>
              </a:rPr>
              <a:t>klein – kleiner – kleinst</a:t>
            </a:r>
            <a:r>
              <a:rPr lang="nl-NL" sz="6000" i="1" dirty="0" smtClean="0">
                <a:latin typeface="Calibri" pitchFamily="34" charset="0"/>
              </a:rPr>
              <a:t>).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60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6000" dirty="0" smtClean="0">
                <a:latin typeface="Calibri" pitchFamily="34" charset="0"/>
              </a:rPr>
              <a:t>Voorbeeld: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6000" i="1" dirty="0" smtClean="0">
                <a:latin typeface="Calibri" pitchFamily="34" charset="0"/>
              </a:rPr>
              <a:t>Die </a:t>
            </a:r>
            <a:r>
              <a:rPr lang="nl-NL" sz="6000" i="1" dirty="0" smtClean="0">
                <a:solidFill>
                  <a:srgbClr val="0070C0"/>
                </a:solidFill>
                <a:latin typeface="Calibri" pitchFamily="34" charset="0"/>
              </a:rPr>
              <a:t>bruine</a:t>
            </a:r>
            <a:r>
              <a:rPr lang="nl-NL" sz="6000" i="1" dirty="0" smtClean="0">
                <a:latin typeface="Calibri" pitchFamily="34" charset="0"/>
              </a:rPr>
              <a:t> veterlaarzen vind ik erg </a:t>
            </a:r>
            <a:r>
              <a:rPr lang="nl-NL" sz="6000" i="1" dirty="0" smtClean="0">
                <a:solidFill>
                  <a:srgbClr val="0070C0"/>
                </a:solidFill>
                <a:latin typeface="Calibri" pitchFamily="34" charset="0"/>
              </a:rPr>
              <a:t>mooi</a:t>
            </a:r>
            <a:r>
              <a:rPr lang="nl-NL" sz="6000" i="1" dirty="0" smtClean="0">
                <a:latin typeface="Calibri" pitchFamily="34" charset="0"/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2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aanwijzend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7624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600" dirty="0" smtClean="0">
                <a:latin typeface="Calibri" pitchFamily="34" charset="0"/>
              </a:rPr>
              <a:t>Met een </a:t>
            </a:r>
            <a:r>
              <a:rPr lang="nl-NL" sz="2600" b="1" dirty="0" smtClean="0">
                <a:latin typeface="Calibri" pitchFamily="34" charset="0"/>
              </a:rPr>
              <a:t>aanwijzend voornaamwoord </a:t>
            </a:r>
            <a:r>
              <a:rPr lang="nl-NL" sz="2600" dirty="0" smtClean="0">
                <a:latin typeface="Calibri" pitchFamily="34" charset="0"/>
              </a:rPr>
              <a:t>(</a:t>
            </a:r>
            <a:r>
              <a:rPr lang="nl-NL" sz="2600" dirty="0" err="1" smtClean="0">
                <a:latin typeface="Calibri" pitchFamily="34" charset="0"/>
              </a:rPr>
              <a:t>aanw.vnw</a:t>
            </a:r>
            <a:r>
              <a:rPr lang="nl-NL" sz="2600" dirty="0" smtClean="0">
                <a:latin typeface="Calibri" pitchFamily="34" charset="0"/>
              </a:rPr>
              <a:t>) wijs je iets aan.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600" dirty="0" err="1" smtClean="0">
                <a:latin typeface="Calibri" pitchFamily="34" charset="0"/>
              </a:rPr>
              <a:t>Aanw.vnw</a:t>
            </a:r>
            <a:r>
              <a:rPr lang="nl-NL" sz="2600" dirty="0" smtClean="0">
                <a:latin typeface="Calibri" pitchFamily="34" charset="0"/>
              </a:rPr>
              <a:t> zijn: </a:t>
            </a:r>
            <a:r>
              <a:rPr lang="nl-NL" sz="2600" i="1" dirty="0" smtClean="0">
                <a:solidFill>
                  <a:srgbClr val="0070C0"/>
                </a:solidFill>
                <a:latin typeface="Calibri" pitchFamily="34" charset="0"/>
              </a:rPr>
              <a:t>deze, die, dit, dat, zulk(e), zo’n</a:t>
            </a:r>
            <a:r>
              <a:rPr lang="nl-NL" sz="26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2600" dirty="0" smtClean="0">
                <a:latin typeface="Calibri" pitchFamily="34" charset="0"/>
              </a:rPr>
              <a:t>en </a:t>
            </a:r>
            <a:r>
              <a:rPr lang="nl-NL" sz="2600" i="1" dirty="0" smtClean="0">
                <a:solidFill>
                  <a:srgbClr val="0070C0"/>
                </a:solidFill>
                <a:latin typeface="Calibri" pitchFamily="34" charset="0"/>
              </a:rPr>
              <a:t>dergelijk(e)</a:t>
            </a:r>
            <a:r>
              <a:rPr lang="nl-NL" sz="26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600" dirty="0" smtClean="0">
                <a:latin typeface="Calibri" pitchFamily="34" charset="0"/>
              </a:rPr>
              <a:t>Een </a:t>
            </a:r>
            <a:r>
              <a:rPr lang="nl-NL" sz="2600" dirty="0" err="1" smtClean="0">
                <a:latin typeface="Calibri" pitchFamily="34" charset="0"/>
              </a:rPr>
              <a:t>aanw.vnw</a:t>
            </a:r>
            <a:r>
              <a:rPr lang="nl-NL" sz="2600" dirty="0" smtClean="0">
                <a:latin typeface="Calibri" pitchFamily="34" charset="0"/>
              </a:rPr>
              <a:t> kun je vervangen door een lidwoord.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6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600" dirty="0" smtClean="0">
                <a:latin typeface="Calibri" pitchFamily="34" charset="0"/>
              </a:rPr>
              <a:t>Voorbeeld: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600" i="1" dirty="0">
                <a:latin typeface="Calibri" pitchFamily="34" charset="0"/>
              </a:rPr>
              <a:t>	</a:t>
            </a:r>
            <a:r>
              <a:rPr lang="nl-NL" sz="2600" i="1" dirty="0" smtClean="0">
                <a:latin typeface="Calibri" pitchFamily="34" charset="0"/>
              </a:rPr>
              <a:t>Kun jij lopen op </a:t>
            </a:r>
            <a:r>
              <a:rPr lang="nl-NL" sz="2600" dirty="0" smtClean="0">
                <a:solidFill>
                  <a:srgbClr val="0070C0"/>
                </a:solidFill>
                <a:latin typeface="Calibri" pitchFamily="34" charset="0"/>
              </a:rPr>
              <a:t>zulke </a:t>
            </a:r>
            <a:r>
              <a:rPr lang="nl-NL" sz="2600" dirty="0" smtClean="0">
                <a:latin typeface="Calibri" pitchFamily="34" charset="0"/>
              </a:rPr>
              <a:t>hakken?</a:t>
            </a:r>
            <a:r>
              <a:rPr lang="nl-NL" sz="2600" i="1" dirty="0" smtClean="0">
                <a:latin typeface="Calibri" pitchFamily="34" charset="0"/>
              </a:rPr>
              <a:t> </a:t>
            </a:r>
            <a:endParaRPr lang="nl-NL" sz="26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600" i="1" dirty="0">
                <a:latin typeface="Calibri" pitchFamily="34" charset="0"/>
              </a:rPr>
              <a:t>	</a:t>
            </a:r>
            <a:r>
              <a:rPr lang="nl-NL" sz="2600" i="1" dirty="0" smtClean="0">
                <a:solidFill>
                  <a:srgbClr val="0070C0"/>
                </a:solidFill>
                <a:latin typeface="Calibri" pitchFamily="34" charset="0"/>
              </a:rPr>
              <a:t>Deze</a:t>
            </a:r>
            <a:r>
              <a:rPr lang="nl-NL" sz="2600" i="1" dirty="0" smtClean="0">
                <a:latin typeface="Calibri" pitchFamily="34" charset="0"/>
              </a:rPr>
              <a:t> auto rijdt harder dan </a:t>
            </a:r>
            <a:r>
              <a:rPr lang="nl-NL" sz="2600" i="1" dirty="0" smtClean="0">
                <a:solidFill>
                  <a:srgbClr val="0070C0"/>
                </a:solidFill>
                <a:latin typeface="Calibri" pitchFamily="34" charset="0"/>
              </a:rPr>
              <a:t>die</a:t>
            </a:r>
            <a:r>
              <a:rPr lang="nl-NL" sz="2600" i="1" dirty="0" smtClean="0">
                <a:latin typeface="Calibri" pitchFamily="34" charset="0"/>
              </a:rPr>
              <a:t> (auto). </a:t>
            </a:r>
            <a:endParaRPr lang="nl-NL" sz="26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vragend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7624"/>
            <a:ext cx="86106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Er zijn vier </a:t>
            </a:r>
            <a:r>
              <a:rPr lang="nl-NL" sz="2400" b="1" dirty="0" smtClean="0">
                <a:latin typeface="Calibri" pitchFamily="34" charset="0"/>
              </a:rPr>
              <a:t>vragende voornaamwoorden </a:t>
            </a:r>
            <a:r>
              <a:rPr lang="nl-NL" sz="2400" dirty="0" smtClean="0">
                <a:latin typeface="Calibri" pitchFamily="34" charset="0"/>
              </a:rPr>
              <a:t>(</a:t>
            </a:r>
            <a:r>
              <a:rPr lang="nl-NL" sz="2400" dirty="0" err="1" smtClean="0">
                <a:latin typeface="Calibri" pitchFamily="34" charset="0"/>
              </a:rPr>
              <a:t>vr.vnw</a:t>
            </a:r>
            <a:r>
              <a:rPr lang="nl-NL" sz="2400" dirty="0" smtClean="0">
                <a:latin typeface="Calibri" pitchFamily="34" charset="0"/>
              </a:rPr>
              <a:t>):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wie, wat, welk(e), wat voor (een).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dirty="0" err="1" smtClean="0">
                <a:latin typeface="Calibri" pitchFamily="34" charset="0"/>
              </a:rPr>
              <a:t>vr.vnw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staat meestal aan het begin van een vraag.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Voorbeeld: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Wat voor een </a:t>
            </a:r>
            <a:r>
              <a:rPr lang="nl-NL" sz="2400" i="1" dirty="0" smtClean="0">
                <a:latin typeface="Calibri" pitchFamily="34" charset="0"/>
              </a:rPr>
              <a:t>prijs heb jij met de </a:t>
            </a:r>
            <a:r>
              <a:rPr lang="nl-NL" sz="2400" i="1" dirty="0" err="1" smtClean="0">
                <a:latin typeface="Calibri" pitchFamily="34" charset="0"/>
              </a:rPr>
              <a:t>filmquiz</a:t>
            </a:r>
            <a:r>
              <a:rPr lang="nl-NL" sz="2400" i="1" dirty="0" smtClean="0">
                <a:latin typeface="Calibri" pitchFamily="34" charset="0"/>
              </a:rPr>
              <a:t> gewonnen? </a:t>
            </a:r>
          </a:p>
          <a:p>
            <a:pPr marL="457200" lvl="1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</a:t>
            </a:r>
            <a:r>
              <a:rPr lang="nl-NL" sz="2400" i="1" dirty="0" smtClean="0">
                <a:latin typeface="Calibri" pitchFamily="34" charset="0"/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413</Words>
  <Application>Microsoft Office PowerPoint</Application>
  <PresentationFormat>Diavoorstelling (4:3)</PresentationFormat>
  <Paragraphs>239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Kantoorthema</vt:lpstr>
      <vt:lpstr>Hoofdstuk 1 Grammatica woordsoorten </vt:lpstr>
      <vt:lpstr>Wat is een zelfstandig naamwoord?</vt:lpstr>
      <vt:lpstr>Wat is een zelfstandig naamwoord?</vt:lpstr>
      <vt:lpstr>Wat is een zelfstandig naamwoord?</vt:lpstr>
      <vt:lpstr>Wat is een lidwoord?</vt:lpstr>
      <vt:lpstr>Wat is een werkwoord?</vt:lpstr>
      <vt:lpstr>Wat is een bijvoeglijk naamwoord?</vt:lpstr>
      <vt:lpstr>Wat is een aanwijzend voornaamwoord?</vt:lpstr>
      <vt:lpstr>Wat is een vragend voornaamwoord?</vt:lpstr>
      <vt:lpstr>Wat is een vragend voornaamwoord?</vt:lpstr>
      <vt:lpstr>Welk woord hoort niet in het rijtje thuis?</vt:lpstr>
      <vt:lpstr>Kies het juiste antwoord</vt:lpstr>
      <vt:lpstr>Kies het juiste antwoord</vt:lpstr>
      <vt:lpstr>Kies het juiste antwoord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Grammatica woordsoorten</dc:title>
  <dc:creator>Leeuwerik, Sigrid</dc:creator>
  <cp:lastModifiedBy>Mariëlle Strik (stk)</cp:lastModifiedBy>
  <cp:revision>6</cp:revision>
  <dcterms:created xsi:type="dcterms:W3CDTF">2013-03-18T10:30:04Z</dcterms:created>
  <dcterms:modified xsi:type="dcterms:W3CDTF">2016-07-13T11:18:25Z</dcterms:modified>
</cp:coreProperties>
</file>